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8" r:id="rId4"/>
    <p:sldId id="257" r:id="rId5"/>
    <p:sldId id="258" r:id="rId6"/>
    <p:sldId id="266" r:id="rId7"/>
    <p:sldId id="267" r:id="rId8"/>
    <p:sldId id="260" r:id="rId9"/>
    <p:sldId id="263" r:id="rId10"/>
    <p:sldId id="265"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9" autoAdjust="0"/>
    <p:restoredTop sz="94660"/>
  </p:normalViewPr>
  <p:slideViewPr>
    <p:cSldViewPr>
      <p:cViewPr varScale="1">
        <p:scale>
          <a:sx n="77" d="100"/>
          <a:sy n="77" d="100"/>
        </p:scale>
        <p:origin x="8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65CB178-0D02-499F-9124-46DDDD02A47C}" type="datetimeFigureOut">
              <a:rPr lang="en-US" smtClean="0"/>
              <a:t>5/2/2019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5CB178-0D02-499F-9124-46DDDD02A47C}"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892BC-77CC-410B-844E-3B95B00B28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65CB178-0D02-499F-9124-46DDDD02A47C}" type="datetimeFigureOut">
              <a:rPr lang="en-US" smtClean="0"/>
              <a:t>5/2/2019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6892BC-77CC-410B-844E-3B95B00B28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65CB178-0D02-499F-9124-46DDDD02A47C}"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65CB178-0D02-499F-9124-46DDDD02A47C}" type="datetimeFigureOut">
              <a:rPr lang="en-US" smtClean="0"/>
              <a:t>5/2/2019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65CB178-0D02-499F-9124-46DDDD02A47C}" type="datetimeFigureOut">
              <a:rPr lang="en-US" smtClean="0"/>
              <a:t>5/2/2019</a:t>
            </a:fld>
            <a:endParaRPr lang="en-US"/>
          </a:p>
        </p:txBody>
      </p:sp>
      <p:sp>
        <p:nvSpPr>
          <p:cNvPr id="10" name="Slide Number Placeholder 9"/>
          <p:cNvSpPr>
            <a:spLocks noGrp="1"/>
          </p:cNvSpPr>
          <p:nvPr>
            <p:ph type="sldNum" sz="quarter" idx="16"/>
          </p:nvPr>
        </p:nvSpPr>
        <p:spPr/>
        <p:txBody>
          <a:bodyPr rtlCol="0"/>
          <a:lstStyle/>
          <a:p>
            <a:fld id="{556892BC-77CC-410B-844E-3B95B00B286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65CB178-0D02-499F-9124-46DDDD02A47C}" type="datetimeFigureOut">
              <a:rPr lang="en-US" smtClean="0"/>
              <a:t>5/2/2019</a:t>
            </a:fld>
            <a:endParaRPr lang="en-US"/>
          </a:p>
        </p:txBody>
      </p:sp>
      <p:sp>
        <p:nvSpPr>
          <p:cNvPr id="12" name="Slide Number Placeholder 11"/>
          <p:cNvSpPr>
            <a:spLocks noGrp="1"/>
          </p:cNvSpPr>
          <p:nvPr>
            <p:ph type="sldNum" sz="quarter" idx="16"/>
          </p:nvPr>
        </p:nvSpPr>
        <p:spPr/>
        <p:txBody>
          <a:bodyPr rtlCol="0"/>
          <a:lstStyle/>
          <a:p>
            <a:fld id="{556892BC-77CC-410B-844E-3B95B00B286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5CB178-0D02-499F-9124-46DDDD02A47C}" type="datetimeFigureOut">
              <a:rPr lang="en-US" smtClean="0"/>
              <a:t>5/2/2019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CB178-0D02-499F-9124-46DDDD02A47C}" type="datetimeFigureOut">
              <a:rPr lang="en-US" smtClean="0"/>
              <a:t>5/2/2019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65CB178-0D02-499F-9124-46DDDD02A47C}"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65CB178-0D02-499F-9124-46DDDD02A47C}" type="datetimeFigureOut">
              <a:rPr lang="en-US" smtClean="0"/>
              <a:t>5/2/2019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65CB178-0D02-499F-9124-46DDDD02A47C}" type="datetimeFigureOut">
              <a:rPr lang="en-US" smtClean="0"/>
              <a:t>5/2/2019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6892BC-77CC-410B-844E-3B95B00B28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0"/>
            <a:ext cx="8686800" cy="1828800"/>
          </a:xfrm>
        </p:spPr>
        <p:txBody>
          <a:bodyPr>
            <a:normAutofit/>
          </a:bodyPr>
          <a:lstStyle/>
          <a:p>
            <a:r>
              <a:rPr lang="en-US" dirty="0"/>
              <a:t>Renaissance Humanism</a:t>
            </a:r>
            <a:endParaRPr lang="en-US" i="1" dirty="0"/>
          </a:p>
        </p:txBody>
      </p:sp>
      <p:sp>
        <p:nvSpPr>
          <p:cNvPr id="3" name="Subtitle 2"/>
          <p:cNvSpPr>
            <a:spLocks noGrp="1"/>
          </p:cNvSpPr>
          <p:nvPr>
            <p:ph type="subTitle" idx="1"/>
          </p:nvPr>
        </p:nvSpPr>
        <p:spPr>
          <a:xfrm>
            <a:off x="2362200" y="6050037"/>
            <a:ext cx="6629400" cy="655563"/>
          </a:xfrm>
        </p:spPr>
        <p:txBody>
          <a:bodyPr>
            <a:normAutofit fontScale="70000" lnSpcReduction="20000"/>
          </a:bodyPr>
          <a:lstStyle/>
          <a:p>
            <a:pPr>
              <a:lnSpc>
                <a:spcPct val="120000"/>
              </a:lnSpc>
              <a:spcBef>
                <a:spcPts val="0"/>
              </a:spcBef>
            </a:pPr>
            <a:r>
              <a:rPr lang="en-US" dirty="0"/>
              <a:t>Monterey Peninsula College</a:t>
            </a:r>
          </a:p>
          <a:p>
            <a:pPr>
              <a:lnSpc>
                <a:spcPct val="120000"/>
              </a:lnSpc>
              <a:spcBef>
                <a:spcPts val="0"/>
              </a:spcBef>
            </a:pPr>
            <a:r>
              <a:rPr lang="en-US" dirty="0" err="1"/>
              <a:t>Gentrain</a:t>
            </a:r>
            <a:r>
              <a:rPr lang="en-US" dirty="0"/>
              <a:t> 407: The Early Renaissance</a:t>
            </a:r>
          </a:p>
        </p:txBody>
      </p:sp>
      <p:sp>
        <p:nvSpPr>
          <p:cNvPr id="4" name="Subtitle 2"/>
          <p:cNvSpPr txBox="1">
            <a:spLocks/>
          </p:cNvSpPr>
          <p:nvPr/>
        </p:nvSpPr>
        <p:spPr>
          <a:xfrm>
            <a:off x="-1905000" y="6096000"/>
            <a:ext cx="4114800" cy="655563"/>
          </a:xfrm>
          <a:prstGeom prst="rect">
            <a:avLst/>
          </a:prstGeom>
        </p:spPr>
        <p:txBody>
          <a:bodyPr vert="horz" anchor="ctr">
            <a:normAutofit fontScale="70000" lnSpcReduction="20000"/>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lnSpc>
                <a:spcPct val="120000"/>
              </a:lnSpc>
              <a:spcBef>
                <a:spcPts val="0"/>
              </a:spcBef>
            </a:pPr>
            <a:r>
              <a:rPr lang="en-US" dirty="0"/>
              <a:t>Dr. Stephanie </a:t>
            </a:r>
            <a:r>
              <a:rPr lang="en-US" dirty="0" err="1"/>
              <a:t>Spoto</a:t>
            </a:r>
            <a:endParaRPr lang="en-US" dirty="0"/>
          </a:p>
          <a:p>
            <a:pPr algn="r">
              <a:lnSpc>
                <a:spcPct val="120000"/>
              </a:lnSpc>
              <a:spcBef>
                <a:spcPts val="0"/>
              </a:spcBef>
            </a:pPr>
            <a:r>
              <a:rPr lang="en-US" dirty="0"/>
              <a:t>5/2/2019</a:t>
            </a:r>
          </a:p>
        </p:txBody>
      </p:sp>
    </p:spTree>
    <p:extLst>
      <p:ext uri="{BB962C8B-B14F-4D97-AF65-F5344CB8AC3E}">
        <p14:creationId xmlns:p14="http://schemas.microsoft.com/office/powerpoint/2010/main" val="358639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8605F-42E6-46E3-8723-F1394E0FC0E4}"/>
              </a:ext>
            </a:extLst>
          </p:cNvPr>
          <p:cNvSpPr>
            <a:spLocks noGrp="1"/>
          </p:cNvSpPr>
          <p:nvPr>
            <p:ph type="title"/>
          </p:nvPr>
        </p:nvSpPr>
        <p:spPr/>
        <p:txBody>
          <a:bodyPr/>
          <a:lstStyle/>
          <a:p>
            <a:r>
              <a:rPr lang="en-US" dirty="0"/>
              <a:t>Revival in Neoplatonism</a:t>
            </a:r>
          </a:p>
        </p:txBody>
      </p:sp>
      <p:sp>
        <p:nvSpPr>
          <p:cNvPr id="3" name="Content Placeholder 2">
            <a:extLst>
              <a:ext uri="{FF2B5EF4-FFF2-40B4-BE49-F238E27FC236}">
                <a16:creationId xmlns:a16="http://schemas.microsoft.com/office/drawing/2014/main" id="{13190AB6-3CCF-4C01-ABB0-B85D947B6203}"/>
              </a:ext>
            </a:extLst>
          </p:cNvPr>
          <p:cNvSpPr>
            <a:spLocks noGrp="1"/>
          </p:cNvSpPr>
          <p:nvPr>
            <p:ph sz="quarter" idx="1"/>
          </p:nvPr>
        </p:nvSpPr>
        <p:spPr>
          <a:xfrm>
            <a:off x="3962400" y="1600200"/>
            <a:ext cx="4803648" cy="4876800"/>
          </a:xfrm>
        </p:spPr>
        <p:txBody>
          <a:bodyPr>
            <a:normAutofit/>
          </a:bodyPr>
          <a:lstStyle/>
          <a:p>
            <a:r>
              <a:rPr lang="en-US" dirty="0" err="1"/>
              <a:t>Marsilio</a:t>
            </a:r>
            <a:r>
              <a:rPr lang="en-US" dirty="0"/>
              <a:t> Ficino attempted to reconcile Platonism with Christianity, according to the suggestions of early Church Fathers such as Saint Augustine. </a:t>
            </a:r>
          </a:p>
          <a:p>
            <a:r>
              <a:rPr lang="en-US" dirty="0"/>
              <a:t>In this spirit, Pico </a:t>
            </a:r>
            <a:r>
              <a:rPr lang="en-US" dirty="0" err="1"/>
              <a:t>della</a:t>
            </a:r>
            <a:r>
              <a:rPr lang="en-US" dirty="0"/>
              <a:t> </a:t>
            </a:r>
            <a:r>
              <a:rPr lang="en-US" dirty="0" err="1"/>
              <a:t>Mirandola</a:t>
            </a:r>
            <a:r>
              <a:rPr lang="en-US" dirty="0"/>
              <a:t> attempted to construct a syncretism of all religions.</a:t>
            </a:r>
          </a:p>
        </p:txBody>
      </p:sp>
      <p:pic>
        <p:nvPicPr>
          <p:cNvPr id="2050" name="Picture 2" descr="Image result for pico della mirandola">
            <a:extLst>
              <a:ext uri="{FF2B5EF4-FFF2-40B4-BE49-F238E27FC236}">
                <a16:creationId xmlns:a16="http://schemas.microsoft.com/office/drawing/2014/main" id="{FBE471C6-A83D-4A41-9356-5FCA7EF8E3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66850"/>
            <a:ext cx="3619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622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4F4A6-92EE-4A69-A0DE-C068968DA80E}"/>
              </a:ext>
            </a:extLst>
          </p:cNvPr>
          <p:cNvSpPr>
            <a:spLocks noGrp="1"/>
          </p:cNvSpPr>
          <p:nvPr>
            <p:ph type="title"/>
          </p:nvPr>
        </p:nvSpPr>
        <p:spPr/>
        <p:txBody>
          <a:bodyPr>
            <a:normAutofit fontScale="90000"/>
          </a:bodyPr>
          <a:lstStyle/>
          <a:p>
            <a:r>
              <a:rPr lang="en-US" dirty="0"/>
              <a:t>Pico </a:t>
            </a:r>
            <a:r>
              <a:rPr lang="en-US" dirty="0" err="1"/>
              <a:t>della</a:t>
            </a:r>
            <a:r>
              <a:rPr lang="en-US" dirty="0"/>
              <a:t> </a:t>
            </a:r>
            <a:r>
              <a:rPr lang="en-US" dirty="0" err="1"/>
              <a:t>Mirandola</a:t>
            </a:r>
            <a:br>
              <a:rPr lang="en-US" dirty="0"/>
            </a:br>
            <a:r>
              <a:rPr lang="en-US" sz="2700" i="1" dirty="0"/>
              <a:t>On the Dignity of Man</a:t>
            </a:r>
            <a:endParaRPr lang="en-US" dirty="0"/>
          </a:p>
        </p:txBody>
      </p:sp>
      <p:sp>
        <p:nvSpPr>
          <p:cNvPr id="3" name="Content Placeholder 2">
            <a:extLst>
              <a:ext uri="{FF2B5EF4-FFF2-40B4-BE49-F238E27FC236}">
                <a16:creationId xmlns:a16="http://schemas.microsoft.com/office/drawing/2014/main" id="{9FBA5867-B195-44A3-89BD-2CA4137D68D7}"/>
              </a:ext>
            </a:extLst>
          </p:cNvPr>
          <p:cNvSpPr>
            <a:spLocks noGrp="1"/>
          </p:cNvSpPr>
          <p:nvPr>
            <p:ph sz="quarter" idx="1"/>
          </p:nvPr>
        </p:nvSpPr>
        <p:spPr>
          <a:xfrm>
            <a:off x="457200" y="1600200"/>
            <a:ext cx="8308848" cy="4953000"/>
          </a:xfrm>
        </p:spPr>
        <p:txBody>
          <a:bodyPr>
            <a:normAutofit lnSpcReduction="10000"/>
          </a:bodyPr>
          <a:lstStyle/>
          <a:p>
            <a:pPr marL="0" indent="0">
              <a:buNone/>
            </a:pPr>
            <a:r>
              <a:rPr lang="en-US" dirty="0"/>
              <a:t>And still, as I reflected upon the basis assigned for these estimations, I was not fully persuaded by the diverse reasons advanced for the pre-eminence of human nature; that man is the intermediary between creatures, that he is the familiar of the gods above him as he is the lord of the beings beneath him; that, by the acuteness of his senses, the inquiry of his reason and the light of his intelligence, he is the interpreter of nature, set midway between the timeless unchanging and the flux of time; the living union (as the Persians say), the very marriage hymn of the world, and, by David's testimony but little lower than the angels. </a:t>
            </a:r>
          </a:p>
        </p:txBody>
      </p:sp>
    </p:spTree>
    <p:extLst>
      <p:ext uri="{BB962C8B-B14F-4D97-AF65-F5344CB8AC3E}">
        <p14:creationId xmlns:p14="http://schemas.microsoft.com/office/powerpoint/2010/main" val="165096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3BC4C-7B39-45B8-A05C-9861B32BF71A}"/>
              </a:ext>
            </a:extLst>
          </p:cNvPr>
          <p:cNvSpPr>
            <a:spLocks noGrp="1"/>
          </p:cNvSpPr>
          <p:nvPr>
            <p:ph type="title"/>
          </p:nvPr>
        </p:nvSpPr>
        <p:spPr/>
        <p:txBody>
          <a:bodyPr>
            <a:normAutofit fontScale="90000"/>
          </a:bodyPr>
          <a:lstStyle/>
          <a:p>
            <a:r>
              <a:rPr lang="en-US" dirty="0"/>
              <a:t>Pico </a:t>
            </a:r>
            <a:r>
              <a:rPr lang="en-US" dirty="0" err="1"/>
              <a:t>della</a:t>
            </a:r>
            <a:r>
              <a:rPr lang="en-US" dirty="0"/>
              <a:t> </a:t>
            </a:r>
            <a:r>
              <a:rPr lang="en-US" dirty="0" err="1"/>
              <a:t>Mirandola</a:t>
            </a:r>
            <a:br>
              <a:rPr lang="en-US" dirty="0"/>
            </a:br>
            <a:r>
              <a:rPr lang="en-US" sz="2700" i="1" dirty="0"/>
              <a:t>On the Dignity of Man</a:t>
            </a:r>
            <a:endParaRPr lang="en-US" dirty="0"/>
          </a:p>
        </p:txBody>
      </p:sp>
      <p:sp>
        <p:nvSpPr>
          <p:cNvPr id="3" name="Content Placeholder 2">
            <a:extLst>
              <a:ext uri="{FF2B5EF4-FFF2-40B4-BE49-F238E27FC236}">
                <a16:creationId xmlns:a16="http://schemas.microsoft.com/office/drawing/2014/main" id="{87731217-3DF4-4F6C-9261-75F743AB08AF}"/>
              </a:ext>
            </a:extLst>
          </p:cNvPr>
          <p:cNvSpPr>
            <a:spLocks noGrp="1"/>
          </p:cNvSpPr>
          <p:nvPr>
            <p:ph sz="quarter" idx="1"/>
          </p:nvPr>
        </p:nvSpPr>
        <p:spPr>
          <a:xfrm>
            <a:off x="381000" y="1600200"/>
            <a:ext cx="8385048" cy="4953000"/>
          </a:xfrm>
        </p:spPr>
        <p:txBody>
          <a:bodyPr>
            <a:normAutofit fontScale="85000" lnSpcReduction="20000"/>
          </a:bodyPr>
          <a:lstStyle/>
          <a:p>
            <a:pPr marL="0" indent="0">
              <a:buNone/>
            </a:pPr>
            <a:r>
              <a:rPr lang="en-US" dirty="0"/>
              <a:t>These reasons are all, without question, of great weight; nevertheless, they do not touch the principal reasons, those, that is to say, which justify man's unique right for such unbounded admiration. Why, I asked, should we not admire the angels themselves and the beatific choirs more? At long last, however, I feel that I have come to some understanding of why man is the most fortunate of living things and, consequently, deserving of all admiration; of what may be the condition in the hierarchy of beings assigned to him, which draws upon him the envy, not of the brutes alone, but of the astral beings and of the very intelligences which dwell beyond the confines of the world. A thing surpassing belief and smiting the soul with wonder. Still, how could it be otherwise? For it is on this ground that man is, with complete justice, considered and called a great miracle and a being worthy of all admiration.</a:t>
            </a:r>
          </a:p>
        </p:txBody>
      </p:sp>
    </p:spTree>
    <p:extLst>
      <p:ext uri="{BB962C8B-B14F-4D97-AF65-F5344CB8AC3E}">
        <p14:creationId xmlns:p14="http://schemas.microsoft.com/office/powerpoint/2010/main" val="98005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0FB6-9A05-4B82-A1AC-17AE05E91DEF}"/>
              </a:ext>
            </a:extLst>
          </p:cNvPr>
          <p:cNvSpPr>
            <a:spLocks noGrp="1"/>
          </p:cNvSpPr>
          <p:nvPr>
            <p:ph type="title"/>
          </p:nvPr>
        </p:nvSpPr>
        <p:spPr/>
        <p:txBody>
          <a:bodyPr>
            <a:normAutofit fontScale="90000"/>
          </a:bodyPr>
          <a:lstStyle/>
          <a:p>
            <a:r>
              <a:rPr lang="en-US" dirty="0"/>
              <a:t>What is a Humanist?</a:t>
            </a:r>
            <a:br>
              <a:rPr lang="en-US" dirty="0"/>
            </a:br>
            <a:r>
              <a:rPr lang="en-US" dirty="0"/>
              <a:t>What is Humanism?</a:t>
            </a:r>
          </a:p>
        </p:txBody>
      </p:sp>
      <p:sp>
        <p:nvSpPr>
          <p:cNvPr id="3" name="Content Placeholder 2">
            <a:extLst>
              <a:ext uri="{FF2B5EF4-FFF2-40B4-BE49-F238E27FC236}">
                <a16:creationId xmlns:a16="http://schemas.microsoft.com/office/drawing/2014/main" id="{32CCA35B-FC54-4185-832A-9A938FDB4AF9}"/>
              </a:ext>
            </a:extLst>
          </p:cNvPr>
          <p:cNvSpPr>
            <a:spLocks noGrp="1"/>
          </p:cNvSpPr>
          <p:nvPr>
            <p:ph sz="quarter" idx="1"/>
          </p:nvPr>
        </p:nvSpPr>
        <p:spPr/>
        <p:txBody>
          <a:bodyPr>
            <a:normAutofit/>
          </a:bodyPr>
          <a:lstStyle/>
          <a:p>
            <a:pPr marL="0" indent="0" algn="ctr">
              <a:buNone/>
            </a:pPr>
            <a:r>
              <a:rPr lang="en-US" sz="9600" dirty="0">
                <a:latin typeface="Arial Black" panose="020B0A04020102020204" pitchFamily="34" charset="0"/>
              </a:rPr>
              <a:t>?</a:t>
            </a:r>
          </a:p>
        </p:txBody>
      </p:sp>
    </p:spTree>
    <p:extLst>
      <p:ext uri="{BB962C8B-B14F-4D97-AF65-F5344CB8AC3E}">
        <p14:creationId xmlns:p14="http://schemas.microsoft.com/office/powerpoint/2010/main" val="150715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6F082-5B42-47F8-9BA0-AAFE8DE588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457579-2F41-41B3-815B-C93A823A9FE5}"/>
              </a:ext>
            </a:extLst>
          </p:cNvPr>
          <p:cNvSpPr>
            <a:spLocks noGrp="1"/>
          </p:cNvSpPr>
          <p:nvPr>
            <p:ph sz="quarter" idx="1"/>
          </p:nvPr>
        </p:nvSpPr>
        <p:spPr/>
        <p:txBody>
          <a:bodyPr/>
          <a:lstStyle/>
          <a:p>
            <a:endParaRPr lang="en-US"/>
          </a:p>
        </p:txBody>
      </p:sp>
      <p:pic>
        <p:nvPicPr>
          <p:cNvPr id="5122" name="Picture 2" descr="Image result for secular humanism">
            <a:extLst>
              <a:ext uri="{FF2B5EF4-FFF2-40B4-BE49-F238E27FC236}">
                <a16:creationId xmlns:a16="http://schemas.microsoft.com/office/drawing/2014/main" id="{75843BBE-BE4C-48EC-965B-03CA15067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352" y="1447800"/>
            <a:ext cx="7620000" cy="448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10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FA7DE-199B-41C3-82CE-5A7D50FC2249}"/>
              </a:ext>
            </a:extLst>
          </p:cNvPr>
          <p:cNvSpPr>
            <a:spLocks noGrp="1"/>
          </p:cNvSpPr>
          <p:nvPr>
            <p:ph type="title"/>
          </p:nvPr>
        </p:nvSpPr>
        <p:spPr/>
        <p:txBody>
          <a:bodyPr/>
          <a:lstStyle/>
          <a:p>
            <a:r>
              <a:rPr lang="en-US" dirty="0"/>
              <a:t>Renaissance Humanism</a:t>
            </a:r>
          </a:p>
        </p:txBody>
      </p:sp>
      <p:sp>
        <p:nvSpPr>
          <p:cNvPr id="3" name="Content Placeholder 2">
            <a:extLst>
              <a:ext uri="{FF2B5EF4-FFF2-40B4-BE49-F238E27FC236}">
                <a16:creationId xmlns:a16="http://schemas.microsoft.com/office/drawing/2014/main" id="{1EB7899D-D163-4583-9B58-0F026351E78E}"/>
              </a:ext>
            </a:extLst>
          </p:cNvPr>
          <p:cNvSpPr>
            <a:spLocks noGrp="1"/>
          </p:cNvSpPr>
          <p:nvPr>
            <p:ph sz="quarter" idx="1"/>
          </p:nvPr>
        </p:nvSpPr>
        <p:spPr>
          <a:xfrm>
            <a:off x="3961356" y="1600200"/>
            <a:ext cx="5181600" cy="5181600"/>
          </a:xfrm>
        </p:spPr>
        <p:txBody>
          <a:bodyPr>
            <a:normAutofit fontScale="92500" lnSpcReduction="10000"/>
          </a:bodyPr>
          <a:lstStyle/>
          <a:p>
            <a:r>
              <a:rPr lang="en-US" dirty="0"/>
              <a:t>Study of classical antiquity</a:t>
            </a:r>
          </a:p>
          <a:p>
            <a:r>
              <a:rPr lang="en-US" dirty="0"/>
              <a:t>A shift in focus  from exclusive study of religion towards the study of humankind</a:t>
            </a:r>
          </a:p>
          <a:p>
            <a:r>
              <a:rPr lang="en-US" dirty="0"/>
              <a:t>Leonardo da Vinci's Vitruvian Man (c. 1490) </a:t>
            </a:r>
            <a:r>
              <a:rPr lang="en-US" dirty="0">
                <a:sym typeface="Wingdings" panose="05000000000000000000" pitchFamily="2" charset="2"/>
              </a:rPr>
              <a:t> </a:t>
            </a:r>
            <a:r>
              <a:rPr lang="en-US" dirty="0"/>
              <a:t>proportions of ideal human body with geometry of the ancient Roman architect Vitruvius in his </a:t>
            </a:r>
            <a:r>
              <a:rPr lang="en-US" i="1" dirty="0"/>
              <a:t>De </a:t>
            </a:r>
            <a:r>
              <a:rPr lang="en-US" i="1" dirty="0" err="1"/>
              <a:t>Architectura</a:t>
            </a:r>
            <a:r>
              <a:rPr lang="en-US" dirty="0"/>
              <a:t>. </a:t>
            </a:r>
          </a:p>
          <a:p>
            <a:pPr lvl="1"/>
            <a:r>
              <a:rPr lang="en-US" dirty="0"/>
              <a:t>Vitruvius described the human figure as being like the principal source of proportion among the Classical orders of architecture.</a:t>
            </a:r>
          </a:p>
        </p:txBody>
      </p:sp>
      <p:pic>
        <p:nvPicPr>
          <p:cNvPr id="1026" name="Picture 2" descr="https://upload.wikimedia.org/wikipedia/commons/thumb/2/22/Da_Vinci_Vitruve_Luc_Viatour.jpg/800px-Da_Vinci_Vitruve_Luc_Viatour.jpg">
            <a:extLst>
              <a:ext uri="{FF2B5EF4-FFF2-40B4-BE49-F238E27FC236}">
                <a16:creationId xmlns:a16="http://schemas.microsoft.com/office/drawing/2014/main" id="{8E478FBD-5236-4B69-B624-DBCD88B8C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27" y="1600200"/>
            <a:ext cx="3865457"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47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A61A9-904D-4F3D-9F49-0D3CCB86B9A8}"/>
              </a:ext>
            </a:extLst>
          </p:cNvPr>
          <p:cNvSpPr>
            <a:spLocks noGrp="1"/>
          </p:cNvSpPr>
          <p:nvPr>
            <p:ph type="title"/>
          </p:nvPr>
        </p:nvSpPr>
        <p:spPr/>
        <p:txBody>
          <a:bodyPr/>
          <a:lstStyle/>
          <a:p>
            <a:r>
              <a:rPr lang="en-US" dirty="0"/>
              <a:t>Renaissance Humanism</a:t>
            </a:r>
          </a:p>
        </p:txBody>
      </p:sp>
      <p:sp>
        <p:nvSpPr>
          <p:cNvPr id="3" name="Content Placeholder 2">
            <a:extLst>
              <a:ext uri="{FF2B5EF4-FFF2-40B4-BE49-F238E27FC236}">
                <a16:creationId xmlns:a16="http://schemas.microsoft.com/office/drawing/2014/main" id="{1CFD81E7-40E3-4746-8239-664945E990B9}"/>
              </a:ext>
            </a:extLst>
          </p:cNvPr>
          <p:cNvSpPr>
            <a:spLocks noGrp="1"/>
          </p:cNvSpPr>
          <p:nvPr>
            <p:ph sz="quarter" idx="1"/>
          </p:nvPr>
        </p:nvSpPr>
        <p:spPr>
          <a:xfrm>
            <a:off x="228600" y="1600200"/>
            <a:ext cx="8537448" cy="5029200"/>
          </a:xfrm>
        </p:spPr>
        <p:txBody>
          <a:bodyPr>
            <a:normAutofit fontScale="85000" lnSpcReduction="20000"/>
          </a:bodyPr>
          <a:lstStyle/>
          <a:p>
            <a:r>
              <a:rPr lang="en-US" dirty="0"/>
              <a:t>Began first in Italy, then spread across Western Europe in 14</a:t>
            </a:r>
            <a:r>
              <a:rPr lang="en-US" baseline="30000" dirty="0"/>
              <a:t>th</a:t>
            </a:r>
            <a:r>
              <a:rPr lang="en-US" dirty="0"/>
              <a:t>-16</a:t>
            </a:r>
            <a:r>
              <a:rPr lang="en-US" baseline="30000" dirty="0"/>
              <a:t>th</a:t>
            </a:r>
            <a:r>
              <a:rPr lang="en-US" dirty="0"/>
              <a:t> centuries</a:t>
            </a:r>
          </a:p>
          <a:p>
            <a:r>
              <a:rPr lang="en-US" dirty="0"/>
              <a:t>“Humanism” a term that is contemporary with that period </a:t>
            </a:r>
            <a:r>
              <a:rPr lang="en-US" dirty="0">
                <a:sym typeface="Wingdings" panose="05000000000000000000" pitchFamily="2" charset="2"/>
              </a:rPr>
              <a:t> however, “Renaissance Humanism” was created later to distinguish it from later Humanist developments.</a:t>
            </a:r>
            <a:endParaRPr lang="en-US" dirty="0"/>
          </a:p>
          <a:p>
            <a:r>
              <a:rPr lang="en-US" dirty="0"/>
              <a:t>A reaction against what was considered to be the utilitarian approach of medieval scholasticism. </a:t>
            </a:r>
            <a:r>
              <a:rPr lang="en-US" dirty="0">
                <a:sym typeface="Wingdings" panose="05000000000000000000" pitchFamily="2" charset="2"/>
              </a:rPr>
              <a:t> described by </a:t>
            </a:r>
            <a:r>
              <a:rPr lang="en-US" dirty="0"/>
              <a:t>Craig W. </a:t>
            </a:r>
            <a:r>
              <a:rPr lang="en-US" dirty="0" err="1"/>
              <a:t>Kallendorf</a:t>
            </a:r>
            <a:r>
              <a:rPr lang="en-US" dirty="0"/>
              <a:t> as “narrow pedantry”</a:t>
            </a:r>
          </a:p>
          <a:p>
            <a:r>
              <a:rPr lang="en-US" dirty="0"/>
              <a:t>Goal was to create citizenry that was able to communicate through writing and speech with clarity and eloquence </a:t>
            </a:r>
            <a:r>
              <a:rPr lang="en-US" dirty="0">
                <a:sym typeface="Wingdings" panose="05000000000000000000" pitchFamily="2" charset="2"/>
              </a:rPr>
              <a:t> better engagement with civil life  persuading others to act virtuously</a:t>
            </a:r>
            <a:endParaRPr lang="en-US" dirty="0"/>
          </a:p>
          <a:p>
            <a:r>
              <a:rPr lang="en-US" dirty="0"/>
              <a:t>This was to be accomplished through the study of the </a:t>
            </a:r>
            <a:r>
              <a:rPr lang="en-US" i="1" dirty="0" err="1"/>
              <a:t>studia</a:t>
            </a:r>
            <a:r>
              <a:rPr lang="en-US" i="1" dirty="0"/>
              <a:t> </a:t>
            </a:r>
            <a:r>
              <a:rPr lang="en-US" i="1" dirty="0" err="1"/>
              <a:t>humanitatis</a:t>
            </a:r>
            <a:r>
              <a:rPr lang="en-US" dirty="0"/>
              <a:t>, today known as the “humanities”: grammar, rhetoric, history, poetry, and moral philosophy.</a:t>
            </a:r>
          </a:p>
        </p:txBody>
      </p:sp>
    </p:spTree>
    <p:extLst>
      <p:ext uri="{BB962C8B-B14F-4D97-AF65-F5344CB8AC3E}">
        <p14:creationId xmlns:p14="http://schemas.microsoft.com/office/powerpoint/2010/main" val="3745993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0F661-C65A-47EE-A1D0-5CE778C17ED5}"/>
              </a:ext>
            </a:extLst>
          </p:cNvPr>
          <p:cNvSpPr>
            <a:spLocks noGrp="1"/>
          </p:cNvSpPr>
          <p:nvPr>
            <p:ph type="title"/>
          </p:nvPr>
        </p:nvSpPr>
        <p:spPr/>
        <p:txBody>
          <a:bodyPr>
            <a:normAutofit/>
          </a:bodyPr>
          <a:lstStyle/>
          <a:p>
            <a:r>
              <a:rPr lang="en-US" dirty="0"/>
              <a:t>Philosophy of secularism</a:t>
            </a:r>
          </a:p>
        </p:txBody>
      </p:sp>
      <p:sp>
        <p:nvSpPr>
          <p:cNvPr id="3" name="Content Placeholder 2">
            <a:extLst>
              <a:ext uri="{FF2B5EF4-FFF2-40B4-BE49-F238E27FC236}">
                <a16:creationId xmlns:a16="http://schemas.microsoft.com/office/drawing/2014/main" id="{FB7D8C12-B36E-4B42-B3B3-21F4F40808B8}"/>
              </a:ext>
            </a:extLst>
          </p:cNvPr>
          <p:cNvSpPr>
            <a:spLocks noGrp="1"/>
          </p:cNvSpPr>
          <p:nvPr>
            <p:ph sz="quarter" idx="1"/>
          </p:nvPr>
        </p:nvSpPr>
        <p:spPr>
          <a:xfrm>
            <a:off x="228600" y="1600200"/>
            <a:ext cx="8537448" cy="5029200"/>
          </a:xfrm>
        </p:spPr>
        <p:txBody>
          <a:bodyPr>
            <a:normAutofit/>
          </a:bodyPr>
          <a:lstStyle/>
          <a:p>
            <a:r>
              <a:rPr lang="en-US" dirty="0"/>
              <a:t>Returning interest in the pagan classics stimulated three major shifts in European philosophy: </a:t>
            </a:r>
          </a:p>
          <a:p>
            <a:pPr lvl="1"/>
            <a:r>
              <a:rPr lang="en-US" dirty="0"/>
              <a:t>the philosophy of secularism</a:t>
            </a:r>
          </a:p>
          <a:p>
            <a:pPr lvl="1"/>
            <a:r>
              <a:rPr lang="en-US" dirty="0"/>
              <a:t>the appreciation of worldly pleasures</a:t>
            </a:r>
          </a:p>
          <a:p>
            <a:pPr lvl="1"/>
            <a:r>
              <a:rPr lang="en-US" dirty="0"/>
              <a:t>Assertion of personal independence and individual expression</a:t>
            </a:r>
          </a:p>
          <a:p>
            <a:r>
              <a:rPr lang="en-US" dirty="0"/>
              <a:t>Crossroads between medieval supernaturalism and modern skeptical and scientific paradigms</a:t>
            </a:r>
          </a:p>
        </p:txBody>
      </p:sp>
    </p:spTree>
    <p:extLst>
      <p:ext uri="{BB962C8B-B14F-4D97-AF65-F5344CB8AC3E}">
        <p14:creationId xmlns:p14="http://schemas.microsoft.com/office/powerpoint/2010/main" val="4414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43605-E74A-4DD9-B47B-9EA510600C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A909AB-1B7D-483B-8EF3-B7971800259F}"/>
              </a:ext>
            </a:extLst>
          </p:cNvPr>
          <p:cNvSpPr>
            <a:spLocks noGrp="1"/>
          </p:cNvSpPr>
          <p:nvPr>
            <p:ph sz="quarter" idx="1"/>
          </p:nvPr>
        </p:nvSpPr>
        <p:spPr>
          <a:xfrm>
            <a:off x="152400" y="1600200"/>
            <a:ext cx="1905000" cy="5181600"/>
          </a:xfrm>
        </p:spPr>
        <p:txBody>
          <a:bodyPr>
            <a:normAutofit fontScale="70000" lnSpcReduction="20000"/>
          </a:bodyPr>
          <a:lstStyle/>
          <a:p>
            <a:r>
              <a:rPr lang="en-US" i="1" dirty="0"/>
              <a:t>The Ambassadors </a:t>
            </a:r>
            <a:r>
              <a:rPr lang="en-US" dirty="0"/>
              <a:t>(1533)</a:t>
            </a:r>
          </a:p>
          <a:p>
            <a:r>
              <a:rPr lang="en-US" dirty="0"/>
              <a:t>Hans Holbein the Younger</a:t>
            </a:r>
          </a:p>
          <a:p>
            <a:r>
              <a:rPr lang="en-US" dirty="0"/>
              <a:t>The conflicts between secular and religious authorities are here represented by Jean de </a:t>
            </a:r>
            <a:r>
              <a:rPr lang="en-US" dirty="0" err="1"/>
              <a:t>Dinteville</a:t>
            </a:r>
            <a:r>
              <a:rPr lang="en-US" dirty="0"/>
              <a:t>, a landowner, and Georges de </a:t>
            </a:r>
            <a:r>
              <a:rPr lang="en-US" dirty="0" err="1"/>
              <a:t>Selve</a:t>
            </a:r>
            <a:r>
              <a:rPr lang="en-US" dirty="0"/>
              <a:t>, the Bishop of </a:t>
            </a:r>
            <a:r>
              <a:rPr lang="en-US" dirty="0" err="1"/>
              <a:t>Lavaur</a:t>
            </a:r>
            <a:r>
              <a:rPr lang="en-US" dirty="0"/>
              <a:t>. </a:t>
            </a:r>
          </a:p>
        </p:txBody>
      </p:sp>
      <p:pic>
        <p:nvPicPr>
          <p:cNvPr id="4098" name="Picture 2" descr="Image result for The Ambassadors (Detail), 1533. Artist: Holbein,">
            <a:extLst>
              <a:ext uri="{FF2B5EF4-FFF2-40B4-BE49-F238E27FC236}">
                <a16:creationId xmlns:a16="http://schemas.microsoft.com/office/drawing/2014/main" id="{8A00A4D2-B868-432E-A3A4-B3967E8D0F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987" y="-17745"/>
            <a:ext cx="69580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842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5FCAE-2D14-4481-9B55-CF735EDA69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815B7F-353A-42B9-9F21-A420D917AFDD}"/>
              </a:ext>
            </a:extLst>
          </p:cNvPr>
          <p:cNvSpPr>
            <a:spLocks noGrp="1"/>
          </p:cNvSpPr>
          <p:nvPr>
            <p:ph sz="quarter" idx="1"/>
          </p:nvPr>
        </p:nvSpPr>
        <p:spPr/>
        <p:txBody>
          <a:bodyPr>
            <a:normAutofit fontScale="85000" lnSpcReduction="20000"/>
          </a:bodyPr>
          <a:lstStyle/>
          <a:p>
            <a:pPr marL="0" indent="0">
              <a:buNone/>
            </a:pPr>
            <a:r>
              <a:rPr lang="en-US" dirty="0"/>
              <a:t>“Early Italian humanism, which in many respects continued the grammatical and rhetorical traditions of the Middle Ages, not merely provided the old Trivium with a new and more ambitious name (</a:t>
            </a:r>
            <a:r>
              <a:rPr lang="en-US" i="1" dirty="0" err="1"/>
              <a:t>Studia</a:t>
            </a:r>
            <a:r>
              <a:rPr lang="en-US" i="1" dirty="0"/>
              <a:t> </a:t>
            </a:r>
            <a:r>
              <a:rPr lang="en-US" i="1" dirty="0" err="1"/>
              <a:t>humanitatis</a:t>
            </a:r>
            <a:r>
              <a:rPr lang="en-US" dirty="0"/>
              <a:t>), but also increased its actual scope, content and significance in the curriculum of the schools and universities and in its own extensive literary production. The </a:t>
            </a:r>
            <a:r>
              <a:rPr lang="en-US" i="1" dirty="0" err="1"/>
              <a:t>studia</a:t>
            </a:r>
            <a:r>
              <a:rPr lang="en-US" i="1" dirty="0"/>
              <a:t> </a:t>
            </a:r>
            <a:r>
              <a:rPr lang="en-US" i="1" dirty="0" err="1"/>
              <a:t>humanitatis</a:t>
            </a:r>
            <a:r>
              <a:rPr lang="en-US" i="1" dirty="0"/>
              <a:t> </a:t>
            </a:r>
            <a:r>
              <a:rPr lang="en-US" dirty="0"/>
              <a:t>excluded logic, but they added to the traditional grammar and rhetoric not only history, Greek, and moral philosophy, but also made poetry, once a sequel of grammar and rhetoric, the most important member of the whole group.”</a:t>
            </a:r>
          </a:p>
          <a:p>
            <a:pPr marL="0" indent="0">
              <a:buNone/>
            </a:pPr>
            <a:endParaRPr lang="en-US" dirty="0"/>
          </a:p>
          <a:p>
            <a:pPr marL="0" indent="0">
              <a:buNone/>
            </a:pPr>
            <a:r>
              <a:rPr lang="en-US" sz="2400" dirty="0"/>
              <a:t>Paul Oskar </a:t>
            </a:r>
            <a:r>
              <a:rPr lang="en-US" sz="2400" dirty="0" err="1"/>
              <a:t>Kristeller</a:t>
            </a:r>
            <a:r>
              <a:rPr lang="en-US" sz="2400" dirty="0"/>
              <a:t>, </a:t>
            </a:r>
            <a:r>
              <a:rPr lang="en-US" sz="2400" i="1" dirty="0"/>
              <a:t>Renaissance Thought II: Papers on Humanism and the Arts</a:t>
            </a:r>
            <a:r>
              <a:rPr lang="en-US" sz="2400" dirty="0"/>
              <a:t> (New York: Harper </a:t>
            </a:r>
            <a:r>
              <a:rPr lang="en-US" sz="2400" dirty="0" err="1"/>
              <a:t>Torchbooks</a:t>
            </a:r>
            <a:r>
              <a:rPr lang="en-US" sz="2400" dirty="0"/>
              <a:t>, 1965), p. 178</a:t>
            </a:r>
          </a:p>
        </p:txBody>
      </p:sp>
    </p:spTree>
    <p:extLst>
      <p:ext uri="{BB962C8B-B14F-4D97-AF65-F5344CB8AC3E}">
        <p14:creationId xmlns:p14="http://schemas.microsoft.com/office/powerpoint/2010/main" val="127742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F7A64-4496-4C35-9B2E-7D3BD33A450E}"/>
              </a:ext>
            </a:extLst>
          </p:cNvPr>
          <p:cNvSpPr>
            <a:spLocks noGrp="1"/>
          </p:cNvSpPr>
          <p:nvPr>
            <p:ph type="title"/>
          </p:nvPr>
        </p:nvSpPr>
        <p:spPr/>
        <p:txBody>
          <a:bodyPr>
            <a:normAutofit fontScale="90000"/>
          </a:bodyPr>
          <a:lstStyle/>
          <a:p>
            <a:r>
              <a:rPr lang="en-US" dirty="0"/>
              <a:t>Classical Rationality and Renaissance Humanism</a:t>
            </a:r>
          </a:p>
        </p:txBody>
      </p:sp>
      <p:sp>
        <p:nvSpPr>
          <p:cNvPr id="3" name="Content Placeholder 2">
            <a:extLst>
              <a:ext uri="{FF2B5EF4-FFF2-40B4-BE49-F238E27FC236}">
                <a16:creationId xmlns:a16="http://schemas.microsoft.com/office/drawing/2014/main" id="{24A2DDA3-A226-4F16-B5F1-3E39AEFE27F1}"/>
              </a:ext>
            </a:extLst>
          </p:cNvPr>
          <p:cNvSpPr>
            <a:spLocks noGrp="1"/>
          </p:cNvSpPr>
          <p:nvPr>
            <p:ph sz="quarter" idx="1"/>
          </p:nvPr>
        </p:nvSpPr>
        <p:spPr/>
        <p:txBody>
          <a:bodyPr>
            <a:normAutofit fontScale="92500" lnSpcReduction="10000"/>
          </a:bodyPr>
          <a:lstStyle/>
          <a:p>
            <a:r>
              <a:rPr lang="en-US" dirty="0"/>
              <a:t>“The unashamedly humanistic flavor of classical writings had a tremendous impact on Renaissance scholar.”</a:t>
            </a:r>
          </a:p>
          <a:p>
            <a:r>
              <a:rPr lang="en-US" dirty="0"/>
              <a:t>“Here, one felt no weight of the supernatural pressing on the human mind, demanding homage and allegiance. Humanity—with all its distinct capabilities, talents, worries, problems, possibilities—was the center of interest. It has been said that medieval thinkers </a:t>
            </a:r>
            <a:r>
              <a:rPr lang="en-US" dirty="0" err="1"/>
              <a:t>philosophised</a:t>
            </a:r>
            <a:r>
              <a:rPr lang="en-US" dirty="0"/>
              <a:t> on their knees, but, bolstered by the new studies, they dared to stand up and to rise to full stature.”</a:t>
            </a:r>
          </a:p>
          <a:p>
            <a:r>
              <a:rPr lang="en-US" i="1" dirty="0"/>
              <a:t>The Cambridge Dictionary of Philosophy, </a:t>
            </a:r>
            <a:r>
              <a:rPr lang="en-US" dirty="0"/>
              <a:t>“Humanism”</a:t>
            </a:r>
          </a:p>
        </p:txBody>
      </p:sp>
    </p:spTree>
    <p:extLst>
      <p:ext uri="{BB962C8B-B14F-4D97-AF65-F5344CB8AC3E}">
        <p14:creationId xmlns:p14="http://schemas.microsoft.com/office/powerpoint/2010/main" val="31007974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1694</TotalTime>
  <Words>884</Words>
  <Application>Microsoft Office PowerPoint</Application>
  <PresentationFormat>On-screen Show (4:3)</PresentationFormat>
  <Paragraphs>41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Tw Cen MT</vt:lpstr>
      <vt:lpstr>Wingdings</vt:lpstr>
      <vt:lpstr>Wingdings 2</vt:lpstr>
      <vt:lpstr>Median</vt:lpstr>
      <vt:lpstr>Renaissance Humanism</vt:lpstr>
      <vt:lpstr>What is a Humanist? What is Humanism?</vt:lpstr>
      <vt:lpstr>PowerPoint Presentation</vt:lpstr>
      <vt:lpstr>Renaissance Humanism</vt:lpstr>
      <vt:lpstr>Renaissance Humanism</vt:lpstr>
      <vt:lpstr>Philosophy of secularism</vt:lpstr>
      <vt:lpstr>PowerPoint Presentation</vt:lpstr>
      <vt:lpstr>PowerPoint Presentation</vt:lpstr>
      <vt:lpstr>Classical Rationality and Renaissance Humanism</vt:lpstr>
      <vt:lpstr>Revival in Neoplatonism</vt:lpstr>
      <vt:lpstr>Pico della Mirandola On the Dignity of Man</vt:lpstr>
      <vt:lpstr>Pico della Mirandola On the Dignity of Man</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Medieval Proof of God’s Existence: St. Anselm and Avicenna</dc:title>
  <dc:creator>CSUMB</dc:creator>
  <cp:lastModifiedBy>Elfaki</cp:lastModifiedBy>
  <cp:revision>129</cp:revision>
  <dcterms:created xsi:type="dcterms:W3CDTF">2019-02-27T18:57:59Z</dcterms:created>
  <dcterms:modified xsi:type="dcterms:W3CDTF">2019-05-02T13:31:50Z</dcterms:modified>
</cp:coreProperties>
</file>